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9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2" Type="http://schemas.openxmlformats.org/officeDocument/2006/relationships/tableStyles" Target="tableStyles.xml"/><Relationship Id="rId51" Type="http://schemas.openxmlformats.org/officeDocument/2006/relationships/viewProps" Target="viewProps.xml"/><Relationship Id="rId50" Type="http://schemas.openxmlformats.org/officeDocument/2006/relationships/presProps" Target="presProps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d770465a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只考虑液体压强而忽略大气压强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7c5515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气体压强的计算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805916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探究气体等温变化规律的实验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b5ff83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玻意耳定律的应用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fa5f3a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气体等温变化的图像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770465a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只考虑液体压强而忽略大气压强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2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36.jpe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1.jpeg"/><Relationship Id="rId1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7.jpeg"/><Relationship Id="rId1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55.jpeg"/><Relationship Id="rId1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8.xml"/><Relationship Id="rId6" Type="http://schemas.openxmlformats.org/officeDocument/2006/relationships/slideLayout" Target="../slideLayouts/slideLayout1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2.png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6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76.png"/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image" Target="../media/image7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9.jpeg"/><Relationship Id="rId1" Type="http://schemas.openxmlformats.org/officeDocument/2006/relationships/image" Target="../media/image78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3.png"/><Relationship Id="rId1" Type="http://schemas.openxmlformats.org/officeDocument/2006/relationships/image" Target="../media/image82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5.jpeg"/><Relationship Id="rId1" Type="http://schemas.openxmlformats.org/officeDocument/2006/relationships/image" Target="../media/image84.pn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7.png"/><Relationship Id="rId1" Type="http://schemas.openxmlformats.org/officeDocument/2006/relationships/image" Target="../media/image86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9.png"/><Relationship Id="rId1" Type="http://schemas.openxmlformats.org/officeDocument/2006/relationships/image" Target="../media/image8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90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1_1#cc7ab4d5b?vop=1&amp;vop=1&amp;pid=151966e50&amp;color=0,0,0&amp;vtp=1&amp;bt=1&amp;bbb=1&amp;hb=1"/>
              <p:cNvSpPr/>
              <p:nvPr/>
            </p:nvSpPr>
            <p:spPr>
              <a:xfrm>
                <a:off x="722376" y="972000"/>
                <a:ext cx="10753344" cy="1879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为了确保气体温度不变，实验时应缓慢推拉柱塞，待示数稳定后读取数据，故A错误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于注射器是圆柱形的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，横截面积不变，所以只需测出空气柱的长度即可，故B错误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；涂润滑油的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主要目的是防止漏气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，使被封闭气体的质量不发生变化，故C错误；当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成反比时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是一条过原点的直线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图像是双曲线，则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图像更直观，故D正确.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1_1#cc7ab4d5b?vop=1&amp;vop=1&amp;pid=151966e5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79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779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2_1#a2f1ac16f?vop=1&amp;pid=151966e50&amp;color=0,0,0&amp;vtp=1&amp;bt=1&amp;bbb=1&amp;hb=1"/>
              <p:cNvSpPr/>
              <p:nvPr/>
            </p:nvSpPr>
            <p:spPr>
              <a:xfrm>
                <a:off x="722376" y="972000"/>
                <a:ext cx="10753344" cy="13638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（2）某小组两位同学各自独立做了实验，环境温度一样且实验均操作无误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，根据他们测得的数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据作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图像如图乙所示，图中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代表的物理含义是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图线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斜率不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同的原因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12_1#a2f1ac16f?vop=1&amp;pid=151966e5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63853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-3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3_1#a2f1ac16f.blank?vop=1&amp;pid=151966e50&amp;color=0,0,0&amp;vpa=4&amp;vtp=1&amp;bbb=1"/>
          <p:cNvSpPr/>
          <p:nvPr/>
        </p:nvSpPr>
        <p:spPr>
          <a:xfrm>
            <a:off x="6645402" y="1481523"/>
            <a:ext cx="247015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细软管内的气体体积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6_AN.14_1#a2f1ac16f.blank?vop=1&amp;pid=151966e50&amp;color=0,0,0&amp;vpa=5&amp;vtp=1&amp;bbb=1"/>
          <p:cNvSpPr/>
          <p:nvPr/>
        </p:nvSpPr>
        <p:spPr>
          <a:xfrm>
            <a:off x="1747901" y="1892750"/>
            <a:ext cx="2470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封闭气体的质量不同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15_1#a2f1ac16f?vop=1&amp;vop=1&amp;pid=151966e50&amp;color=0,0,0&amp;vtp=1&amp;bbb=1&amp;hb=1"/>
              <p:cNvSpPr/>
              <p:nvPr/>
            </p:nvSpPr>
            <p:spPr>
              <a:xfrm>
                <a:off x="722376" y="2341313"/>
                <a:ext cx="10753344" cy="919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d>
                      <m:d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，可知题图乙中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的物理含义是细软管内的气体体积.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图像的斜率为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，环境温度相同，图线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斜率大于图线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斜率的可能原因是两组实验气体质量不同.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15_1#a2f1ac16f?vop=1&amp;vop=1&amp;pid=151966e5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1313"/>
                <a:ext cx="10753344" cy="919734"/>
              </a:xfrm>
              <a:prstGeom prst="rect">
                <a:avLst/>
              </a:prstGeom>
              <a:blipFill rotWithShape="1">
                <a:blip r:embed="rId2"/>
                <a:stretch>
                  <a:fillRect l="-4" t="-7" r="-1606" b="-49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6_1#2c2c81124?vop=1&amp;pid=151966e50&amp;color=0,0,0&amp;vtp=1&amp;bt=1&amp;bbb=1&amp;hb=1"/>
              <p:cNvSpPr/>
              <p:nvPr/>
            </p:nvSpPr>
            <p:spPr>
              <a:xfrm>
                <a:off x="722376" y="972000"/>
                <a:ext cx="10753344" cy="137363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（3）另一小组实验时缓慢推动活塞，记录4组注射器上的刻度值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，以及相应的压强传感器示数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.在采集第5组数据时，压强传感器的软管脱落，重新接上后继续实验，又采集了4组数据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操作无误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.绘出的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关系图像应是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6_1#2c2c81124?vop=1&amp;pid=151966e5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3632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337" b="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2c2c81124.blank?vop=1&amp;pid=151966e50&amp;color=0,0,0&amp;vpa=6&amp;vtp=1"/>
          <p:cNvSpPr/>
          <p:nvPr/>
        </p:nvSpPr>
        <p:spPr>
          <a:xfrm>
            <a:off x="4647692" y="1888622"/>
            <a:ext cx="385763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C_6_BD.16_2#2c2c81124.choices?vop=1&amp;pid=151966e50&amp;color=0,0,0&amp;vtp=1&amp;bbb=1"/>
          <p:cNvSpPr/>
          <p:nvPr/>
        </p:nvSpPr>
        <p:spPr>
          <a:xfrm>
            <a:off x="722377" y="2475616"/>
            <a:ext cx="10749630" cy="12100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0800"/>
              </a:lnSpc>
              <a:tabLst>
                <a:tab pos="2900045" algn="l"/>
                <a:tab pos="5825490" algn="l"/>
                <a:tab pos="835723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57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</a:t>
            </a:r>
            <a:r>
              <a:rPr lang="en-US" altLang="zh-CN" sz="60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</a:t>
            </a:r>
            <a:r>
              <a:rPr lang="en-US" altLang="zh-CN" sz="60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D.</a:t>
            </a:r>
            <a:r>
              <a:rPr lang="en-US" altLang="zh-CN" sz="60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5" name="QC_6_BD.16_2#2c2c81124.choice_image?vop=1&amp;pid=151966e50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6282" y="2524384"/>
            <a:ext cx="1289304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16_2#2c2c81124.choice_image?vop=1&amp;pid=151966e50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1405" y="2478664"/>
            <a:ext cx="1335024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16_2#2c2c81124.choice_image?vop=1&amp;pid=151966e50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0817" y="2798704"/>
            <a:ext cx="969264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16_2#2c2c81124.choice_image?vop=1&amp;pid=151966e50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29453" y="2789560"/>
            <a:ext cx="1005840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8_1#2c2c81124?vop=1&amp;vop=1&amp;pid=151966e50&amp;color=0,0,0&amp;vtp=1&amp;bt=1&amp;bbb=1&amp;hb=1"/>
              <p:cNvSpPr/>
              <p:nvPr/>
            </p:nvSpPr>
            <p:spPr>
              <a:xfrm>
                <a:off x="722376" y="972000"/>
                <a:ext cx="10753344" cy="142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测量时，注射器与压强传感器连接部分气体的体积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未计入，纵轴存在截距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；软管脱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落后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，气体向外漏出，重新接上后继续实验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的测量值偏小，相应的横坐标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，但左侧的延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长线与纵轴的交点纵坐标仍为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，故前后两条线相交在此处.故选D.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8_1#2c2c81124?vop=1&amp;vop=1&amp;pid=151966e5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2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549" b="-31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35554f55f?pid=3b5ff8335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液体密封气体状态参量的计算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P_5_BD#35554f55f?pid=3b5ff833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BD.19_1#b6b5e18e6?vop=1&amp;pid=3b5ff8335&amp;color=0,0,0&amp;vtp=1&amp;bbb=1&amp;hb=1"/>
          <p:cNvSpPr/>
          <p:nvPr/>
        </p:nvSpPr>
        <p:spPr>
          <a:xfrm>
            <a:off x="722376" y="1386528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[山东菏泽2024高二下月考]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某同学将水杯开口向下倒置在水槽中，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水槽中的部分水流入杯内，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在杯中封闭了一段气体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，简化模型如图所示.现缓慢将水杯向上提起一小段高度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（杯口始终未露出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，杯内气体未漏出）.设环境温度保持不变，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则此过程中杯中封闭气体(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0_1#b6b5e18e6.bracket?vop=1&amp;pid=3b5ff8335&amp;color=0,0,0&amp;vpa=7&amp;vtp=1"/>
          <p:cNvSpPr/>
          <p:nvPr/>
        </p:nvSpPr>
        <p:spPr>
          <a:xfrm>
            <a:off x="9099614" y="2281878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5" name="QC_5_BD.19_2#b6b5e18e6?htil=4&amp;vop=1&amp;pid=3b5ff833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2981" y="2815278"/>
            <a:ext cx="1472184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19_3#b6b5e18e6.choices?htil=4&amp;vop=1&amp;pid=3b5ff8335&amp;color=0,0,0&amp;vtp=1&amp;bbb=1"/>
          <p:cNvSpPr/>
          <p:nvPr/>
        </p:nvSpPr>
        <p:spPr>
          <a:xfrm>
            <a:off x="722376" y="2740475"/>
            <a:ext cx="9144000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67995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A.体积变小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，压强变小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.体积变大，压强变大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67995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.体积变小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，压强变大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.体积变大，压强变小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1_1#b6b5e18e6?vop=1&amp;vop=1&amp;pid=3b5ff8335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根据题意可知杯口上升，则空气所在的液面深度减小，可知气体压强减小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，根据玻意耳定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，可知气体体积变大，故D正确.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1_1#b6b5e18e6?vop=1&amp;vop=1&amp;pid=3b5ff83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2_1#0ecd0adc4?vop=1&amp;pid=3b5ff8335&amp;color=0,0,0&amp;vtp=1&amp;bt=1&amp;bbb=1&amp;hb=1"/>
              <p:cNvSpPr/>
              <p:nvPr/>
            </p:nvSpPr>
            <p:spPr>
              <a:xfrm>
                <a:off x="722376" y="972000"/>
                <a:ext cx="10753344" cy="22345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[重庆南开中学2025高二下期中]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如图1所示，粗细均匀的玻璃管长度为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的水银柱密封了一定质量的空气.初始时，玻璃管水平放置，水银柱右端离管口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后将玻璃管顺时针缓慢转动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直至开口竖直向下，稳定后如图2所示.最后再竖直插入水银槽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至稳定时内外液面高度差刚好为零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，如图3所示.整个过程中管内空气温度始终保持不变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，且可视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Pa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2_1#0ecd0adc4?vop=1&amp;pid=3b5ff83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34565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092" b="-22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BD.22_3#0ecd0adc4?iti=3&amp;htil=1&amp;vop=1&amp;pid=3b5ff833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088" y="3896111"/>
            <a:ext cx="1335024" cy="70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22_4#0ecd0adc4?iti=4&amp;htil=1&amp;vop=1&amp;pid=3b5ff833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2744" y="3338327"/>
            <a:ext cx="283464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22_5#0ecd0adc4?iti=5&amp;htil=1&amp;vop=1&amp;pid=3b5ff833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89720" y="3493775"/>
            <a:ext cx="978408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5_BD.22_6#0ecd0adc4?iti=3&amp;htil=1&amp;vop=1&amp;pid=3b5ff8335&amp;color=0,0,0&amp;vtp=1&amp;bbb=1"/>
          <p:cNvSpPr/>
          <p:nvPr/>
        </p:nvSpPr>
        <p:spPr>
          <a:xfrm>
            <a:off x="2284413" y="472719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8" name="QC_5_BD.22_7#0ecd0adc4?iti=4&amp;htil=1&amp;vop=1&amp;pid=3b5ff8335&amp;color=0,0,0&amp;vtp=1&amp;bbb=1"/>
          <p:cNvSpPr/>
          <p:nvPr/>
        </p:nvSpPr>
        <p:spPr>
          <a:xfrm>
            <a:off x="5864289" y="472719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p:sp>
        <p:nvSpPr>
          <p:cNvPr id="9" name="QC_5_BD.22_8#0ecd0adc4?iti=5&amp;htil=1&amp;vop=1&amp;pid=3b5ff8335&amp;color=0,0,0&amp;vtp=1&amp;bbb=1"/>
          <p:cNvSpPr/>
          <p:nvPr/>
        </p:nvSpPr>
        <p:spPr>
          <a:xfrm>
            <a:off x="9448736" y="472719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图3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4_1#0ecd0adc4.choices?vop=1&amp;pid=3b5ff8335&amp;color=0,0,0&amp;vtp=1&amp;bt=1&amp;bb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A.图2玻璃管内的水银柱长度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.图2玻璃管内的水银柱长度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.竖直插入水银槽后有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长的水银柱进入玻璃管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.竖直插入水银槽后有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长的水银柱进入玻璃管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4_1#0ecd0adc4.choices?vop=1&amp;pid=3b5ff833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0ecd0adc4.bracket?vop=1&amp;pid=3b5ff8335&amp;color=0,0,0&amp;vpa=8&amp;vtp=1&amp;bbb=1&amp;answeroption=BD"/>
          <p:cNvSpPr txBox="1"/>
          <p:nvPr/>
        </p:nvSpPr>
        <p:spPr>
          <a:xfrm>
            <a:off x="595376" y="15028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4" name="QC_5_AN.23_2#0ecd0adc4.bracket?vop=1&amp;pid=3b5ff8335&amp;color=0,0,0&amp;vpa=8&amp;vtp=1&amp;bbb=1&amp;answeroption=BD"/>
          <p:cNvSpPr txBox="1"/>
          <p:nvPr/>
        </p:nvSpPr>
        <p:spPr>
          <a:xfrm>
            <a:off x="595376" y="2397194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25_1#0ecd0adc4?vop=1&amp;vop=1&amp;pid=3b5ff8335&amp;color=0,0,0&amp;vtp=1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解答本题的关键点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：（1）由题图1到题图2，封闭气体等温膨胀，压强减小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，由玻意耳定律和几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何关系求得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；（2）题图3中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25_1#0ecd0adc4?vop=1&amp;vop=1&amp;pid=3b5ff83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26_1#0ecd0adc4?vop=1&amp;vop=1&amp;pid=3b5ff8335&amp;color=0,0,0&amp;vtp=1&amp;bbb=1&amp;hb=1"/>
              <p:cNvSpPr/>
              <p:nvPr/>
            </p:nvSpPr>
            <p:spPr>
              <a:xfrm>
                <a:off x="722376" y="22987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玻璃管水平放置时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e>
                    </m:d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，开口竖直向下时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；竖直插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入水银槽时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𝑦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错误，D正确.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3" name="QC_5_AS.26_1#0ecd0adc4?vop=1&amp;vop=1&amp;pid=3b5ff833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8700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r="-2179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21093b853?pid=3b5ff8335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活塞和汽缸内密封气体状态参量的计算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P_5_BD#21093b853?pid=3b5ff833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27_1#836bad9bf?htil=6&amp;vop=1&amp;pid=3b5ff833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45950" y="1468823"/>
            <a:ext cx="713232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27_2#836bad9bf?htil=6&amp;vop=1&amp;pid=3b5ff8335&amp;color=0,0,0&amp;vtp=1&amp;bbb=1&amp;hb=1"/>
          <p:cNvSpPr/>
          <p:nvPr/>
        </p:nvSpPr>
        <p:spPr>
          <a:xfrm>
            <a:off x="722376" y="1386528"/>
            <a:ext cx="9912096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[四川广元中学2025高二下段考]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如图所示，一细线竖直悬挂汽缸的活塞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，使汽缸悬空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静止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.缸内封闭着一定质量的理想气体，活塞与汽缸间无摩擦，且不漏气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，气体温度保持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.当大气压强增大时，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8_1#836bad9bf.bracket?vop=1&amp;pid=3b5ff8335&amp;color=0,0,0&amp;vpa=9&amp;vtp=1"/>
          <p:cNvSpPr/>
          <p:nvPr/>
        </p:nvSpPr>
        <p:spPr>
          <a:xfrm>
            <a:off x="5797614" y="2281878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27_3#836bad9bf.choices?htil=6&amp;vop=1&amp;pid=3b5ff8335&amp;color=0,0,0&amp;vtp=1&amp;bbb=1"/>
          <p:cNvSpPr/>
          <p:nvPr/>
        </p:nvSpPr>
        <p:spPr>
          <a:xfrm>
            <a:off x="722376" y="2740475"/>
            <a:ext cx="9912096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06349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.细线所受的拉力将增大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.细线所受的拉力将减小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06349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C.缸内气体的体积将增大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.缸内气体的体积将减小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d7c5f940.fixed?pid=a894b4496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5d7c5f940.fixed?pid=a894b449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气体的等温变化</a:t>
            </a:r>
            <a:endParaRPr lang="en-US" altLang="zh-CN" sz="4400" dirty="0"/>
          </a:p>
        </p:txBody>
      </p:sp>
      <p:pic>
        <p:nvPicPr>
          <p:cNvPr id="4" name="C_3#5d7c5f940.fixed?pid=a894b449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d7c5f940.fixed?pid=a894b449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29_1#836bad9bf?vop=1&amp;vop=1&amp;pid=3b5ff8335&amp;color=0,0,0&amp;mp=1&amp;vtp=1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解答本题的关键是正确选取研究对象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.以活塞和汽缸分别为研究对象，各自受力平衡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，受力分析如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.以封闭气体为研究对象，由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，可判断气体体积的变化.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29_1#836bad9bf?vop=1&amp;vop=1&amp;pid=3b5ff8335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968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EX.29_3#836bad9bf?htil=1&amp;vop=1&amp;vop=1&amp;pid=3b5ff833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4640" y="2736596"/>
            <a:ext cx="1143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5_EX.29_4#836bad9bf?htil=1&amp;vop=1&amp;vop=1&amp;pid=3b5ff833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38744" y="2425700"/>
            <a:ext cx="1088136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1#836bad9bf?vop=1&amp;vop=1&amp;pid=3b5ff8335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设缸内气体压强为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对活塞的拉力大小为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，对活塞，根据平衡条件有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，对汽缸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，根据平衡条件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，结合牛顿第三定律可知细线所受的拉力不变，故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增大时，对汽缸根据平衡条件有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，由于缸内气体温度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，可知缸内气体的体积将减小，故C错误，D正确.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0_1#836bad9bf?vop=1&amp;vop=1&amp;pid=3b5ff83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740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1_1#ba3fd4813?vop=1&amp;pid=3b5ff8335&amp;color=0,0,0&amp;vtp=1&amp;bt=1&amp;bbb=1&amp;hb=1"/>
              <p:cNvSpPr/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[湖北鄂北六校2024高二下联考]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在一电梯内有一导热性能良好的汽缸，质量为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的活塞封闭着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，活塞的横截面积为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，活塞离汽缸底部的距离为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.将汽缸缓慢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（使底部朝上），已知大气压强为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且保持不变，环境温度保持不变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，不计活塞与汽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缸之间的摩擦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1_1#ba3fd4813?vop=1&amp;pid=3b5ff83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791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1_2#ba3fd4813?vop=1&amp;pid=3b5ff833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1264" y="2875603"/>
            <a:ext cx="1115568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2_1#f337601b9?vop=1&amp;pid=ba3fd4813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（1）求汽缸旋转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后，封闭气体压强的变化大小；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2_1#f337601b9?vop=1&amp;pid=ba3fd4813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3_1#f337601b9?vop=1&amp;vop=1&amp;pid=ba3fd4813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𝒎𝒈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3_1#f337601b9?vop=1&amp;vop=1&amp;pid=ba3fd481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4_1#f337601b9?vop=1&amp;vop=1&amp;pid=ba3fd4813&amp;color=0,0,0&amp;vtp=1&amp;bbb=1&amp;hb=1"/>
              <p:cNvSpPr/>
              <p:nvPr/>
            </p:nvSpPr>
            <p:spPr>
              <a:xfrm>
                <a:off x="722376" y="199606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初态时对活塞受力分析有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，对活塞受力分析有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这个过程中理想气体压强变化的大小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4_1#f337601b9?vop=1&amp;vop=1&amp;pid=ba3fd481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5_1#163a00974?vop=1&amp;pid=ba3fd4813&amp;color=0,0,0&amp;vtp=1&amp;bt=1&amp;bbb=1"/>
              <p:cNvSpPr/>
              <p:nvPr/>
            </p:nvSpPr>
            <p:spPr>
              <a:xfrm>
                <a:off x="722376" y="969264"/>
                <a:ext cx="10753344" cy="5838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（2）汽缸旋转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后，若电梯以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的加速度向上做加速运动，求活塞到汽缸底部的距离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5_1#163a00974?vop=1&amp;pid=ba3fd481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583883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b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6_1#163a00974?vop=1&amp;vop=1&amp;pid=ba3fd4813&amp;color=0,0,0&amp;vtp=1&amp;bbb=1"/>
              <p:cNvSpPr/>
              <p:nvPr/>
            </p:nvSpPr>
            <p:spPr>
              <a:xfrm>
                <a:off x="722376" y="1554163"/>
                <a:ext cx="10753344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d>
                          <m:d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𝑺</m:t>
                            </m:r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𝒎𝒈</m:t>
                            </m:r>
                          </m:e>
                        </m:d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𝒎𝒈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𝑯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6_1#163a00974?vop=1&amp;vop=1&amp;pid=ba3fd481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54163"/>
                <a:ext cx="10753344" cy="546100"/>
              </a:xfrm>
              <a:prstGeom prst="rect">
                <a:avLst/>
              </a:prstGeom>
              <a:blipFill rotWithShape="1">
                <a:blip r:embed="rId2"/>
                <a:stretch>
                  <a:fillRect l="-4" t="-58" b="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7_1#163a00974?vop=1&amp;vop=1&amp;pid=ba3fd4813&amp;color=0,0,0&amp;vtp=1&amp;bbb=1&amp;hb=1"/>
              <p:cNvSpPr/>
              <p:nvPr/>
            </p:nvSpPr>
            <p:spPr>
              <a:xfrm>
                <a:off x="722376" y="2100263"/>
                <a:ext cx="10753344" cy="1765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汽缸旋转后，电梯以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的加速度向上做加速运动，设此时汽缸内气体的压强为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，对活塞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受力分析有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，这个过程中封闭气体做等温变化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，由玻意耳定律有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ℎ𝑆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𝑚𝑔</m:t>
                            </m:r>
                          </m:e>
                        </m:d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7_1#163a00974?vop=1&amp;vop=1&amp;pid=ba3fd481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100263"/>
                <a:ext cx="10753344" cy="1765300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-295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38_1#ba3fd4813?vop=1&amp;vop=1&amp;pid=3b5ff8335&amp;color=0,0,0&amp;vtp=1&amp;bt=1&amp;bbb=1"/>
          <p:cNvSpPr/>
          <p:nvPr/>
        </p:nvSpPr>
        <p:spPr>
          <a:xfrm>
            <a:off x="722376" y="96926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（1）问中两个状态的受力分析如图所示.</a:t>
            </a:r>
            <a:endParaRPr lang="en-US" altLang="zh-CN" sz="2000" dirty="0"/>
          </a:p>
        </p:txBody>
      </p:sp>
      <p:sp>
        <p:nvSpPr>
          <p:cNvPr id="3" name="QO_5_EX.38_2#ba3fd4813?vop=1&amp;vop=1&amp;pid=3b5ff8335&amp;color=0,0,0&amp;vtp=1&amp;bbb=1"/>
          <p:cNvSpPr/>
          <p:nvPr/>
        </p:nvSpPr>
        <p:spPr>
          <a:xfrm>
            <a:off x="722377" y="1900174"/>
            <a:ext cx="10749630" cy="141319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12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初态时：</a:t>
            </a:r>
            <a:r>
              <a:rPr lang="en-US" altLang="zh-CN" sz="67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旋转后：</a:t>
            </a:r>
            <a:r>
              <a:rPr lang="en-US" altLang="zh-CN" sz="70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4" name="QO_5_EX.38_2#ba3fd4813?vop=1&amp;vop=1&amp;pid=3b5ff8335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7055" y="1959483"/>
            <a:ext cx="1207008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5_EX.38_2#ba3fd4813?vop=1&amp;vop=1&amp;pid=3b5ff8335&amp;color=0,0,0&amp;tib=255,255,255&amp;iip=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139" y="1895475"/>
            <a:ext cx="1234440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9_1#7a36bc75a?vop=1&amp;pid=4fa5f3adb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[陕西宝鸡2024高二下期末改编]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是一定质量的理想气体在两条等温线上的两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个状态点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，这两点与坐标原点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和对应坐标轴上的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坐标所围成的三角形面积分别为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对应温度分别为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9_1#7a36bc75a?vop=1&amp;pid=4fa5f3ad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958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0_1#7a36bc75a.bracket?vop=1&amp;pid=4fa5f3adb&amp;color=0,0,0&amp;vpa=10&amp;vtp=1"/>
          <p:cNvSpPr/>
          <p:nvPr/>
        </p:nvSpPr>
        <p:spPr>
          <a:xfrm>
            <a:off x="3972243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39_2#7a36bc75a?vop=1&amp;pid=4fa5f3ad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0" y="2408877"/>
            <a:ext cx="122529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9_3#7a36bc75a.choices?vop=1&amp;pid=4fa5f3adb&amp;color=0,0,0&amp;vtp=1&amp;bbb=1"/>
              <p:cNvSpPr/>
              <p:nvPr/>
            </p:nvSpPr>
            <p:spPr>
              <a:xfrm>
                <a:off x="722376" y="400907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9_3#7a36bc75a.choices?vop=1&amp;pid=4fa5f3ad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09077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1_1#7a36bc75a?vop=1&amp;vop=1&amp;pid=4fa5f3adb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根据等温线特征可知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，由于面积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反映的是公式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中的常数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的一半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状态的常数比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状态的常数小，所以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1_1#7a36bc75a?vop=1&amp;vop=1&amp;pid=4fa5f3ad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862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2_1#386996470?vop=1&amp;pid=4fa5f3adb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[北京十三中2025段考]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一定质量的理想气体分别保持温度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发生等温变化，已知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则下列能正确反映气体压强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变化关系的图像是(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2_1#386996470?vop=1&amp;pid=4fa5f3ad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240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3_1#386996470.bracket?vop=1&amp;pid=4fa5f3adb&amp;color=0,0,0&amp;vpa=11&amp;vtp=1"/>
          <p:cNvSpPr/>
          <p:nvPr/>
        </p:nvSpPr>
        <p:spPr>
          <a:xfrm>
            <a:off x="7075615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2_2#386996470.choices?vop=1&amp;pid=4fa5f3adb&amp;color=0,0,0&amp;vtp=1&amp;bbb=1"/>
          <p:cNvSpPr/>
          <p:nvPr/>
        </p:nvSpPr>
        <p:spPr>
          <a:xfrm>
            <a:off x="722377" y="1951677"/>
            <a:ext cx="10749630" cy="118795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0600"/>
              </a:lnSpc>
              <a:tabLst>
                <a:tab pos="2747645" algn="l"/>
                <a:tab pos="5393690" algn="l"/>
                <a:tab pos="816673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D.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5" name="QC_5_BD.42_2#386996470.choice_image?vop=1&amp;pid=4fa5f3adb&amp;color=0,0,0&amp;tib=255,255,255&amp;iip=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9711" y="1952820"/>
            <a:ext cx="996696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42_2#386996470.choice_image?vop=1&amp;pid=4fa5f3adb&amp;color=0,0,0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1860" y="2007684"/>
            <a:ext cx="969264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42_2#386996470.choice_image?vop=1&amp;pid=4fa5f3adb&amp;color=0,0,0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60447" y="2080836"/>
            <a:ext cx="106070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42_2#386996470.choice_image?vop=1&amp;pid=4fa5f3adb&amp;color=0,0,0&amp;tib=255,255,255&amp;iip=1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0096" y="2080836"/>
            <a:ext cx="106070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4_1#386996470?vop=1&amp;vop=1&amp;pid=4fa5f3adb&amp;color=0,0,0&amp;vtp=1&amp;bt=1&amp;bbb=1&amp;hb=1"/>
              <p:cNvSpPr/>
              <p:nvPr/>
            </p:nvSpPr>
            <p:spPr>
              <a:xfrm>
                <a:off x="722376" y="972000"/>
                <a:ext cx="10753344" cy="15400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根据玻意耳定律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，一定质量的理想气体发生等温变化，可知压强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成反比，即压强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与体积的倒数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成正比，故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图像为过原点的直线，图像斜率为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知温度越高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图像的斜率越大，由于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4_1#386996470?vop=1&amp;vop=1&amp;pid=4fa5f3ad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40002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r="-514" b="-30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_1#7ae7b11ce?htil=1&amp;vop=1&amp;pid=c7c55151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14252" y="1054296"/>
            <a:ext cx="1335024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2#7ae7b11ce?htil=1&amp;vop=1&amp;pid=c7c55151b&amp;color=0,0,0&amp;vtp=1&amp;bt=1&amp;bbb=1&amp;hb=1"/>
              <p:cNvSpPr/>
              <p:nvPr/>
            </p:nvSpPr>
            <p:spPr>
              <a:xfrm>
                <a:off x="722376" y="972000"/>
                <a:ext cx="9281160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1.如图所示，足够长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形管竖直放置，左右两侧分别用水银封有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两部分气体，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气柱及液柱长度如图中标注所示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Pa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1_2#7ae7b11ce?htil=1&amp;vop=1&amp;pid=c7c55151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9281160" cy="1313053"/>
              </a:xfrm>
              <a:prstGeom prst="rect">
                <a:avLst/>
              </a:prstGeom>
              <a:blipFill rotWithShape="1">
                <a:blip r:embed="rId2"/>
                <a:stretch>
                  <a:fillRect l="-4" t="-34" r="4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_1#7ae7b11ce.bracket?vop=1&amp;pid=c7c55151b&amp;color=0,0,0&amp;vpa=1&amp;vtp=1"/>
          <p:cNvSpPr/>
          <p:nvPr/>
        </p:nvSpPr>
        <p:spPr>
          <a:xfrm>
            <a:off x="4297934" y="18800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7ae7b11ce.choices?htil=1&amp;vop=1&amp;pid=c7c55151b&amp;color=0,0,0&amp;vtp=1&amp;bbb=1"/>
              <p:cNvSpPr/>
              <p:nvPr/>
            </p:nvSpPr>
            <p:spPr>
              <a:xfrm>
                <a:off x="722376" y="2335916"/>
                <a:ext cx="9281160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393315" algn="l"/>
                    <a:tab pos="4748530" algn="l"/>
                    <a:tab pos="711644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7ae7b11ce.choices?htil=1&amp;vop=1&amp;pid=c7c55151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5916"/>
                <a:ext cx="9281160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96" r="4" b="-141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5_1#9f3475b0f?vop=1&amp;pid=d770465a5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10.一个气泡由湖面下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深处缓慢上升到湖面下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深处，设湖水温度不变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（水的密度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），则气泡的体积约变为原来体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积的(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5_1#9f3475b0f?vop=1&amp;pid=d770465a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6_1#9f3475b0f.bracket?vop=1&amp;pid=d770465a5&amp;color=0,0,0&amp;vpa=12&amp;vtp=1"/>
          <p:cNvSpPr/>
          <p:nvPr/>
        </p:nvSpPr>
        <p:spPr>
          <a:xfrm>
            <a:off x="1430401" y="18800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5_2#9f3475b0f.choices?vop=1&amp;pid=d770465a5&amp;color=0,0,0&amp;vtp=1&amp;bbb=1"/>
              <p:cNvSpPr/>
              <p:nvPr/>
            </p:nvSpPr>
            <p:spPr>
              <a:xfrm>
                <a:off x="722376" y="2289307"/>
                <a:ext cx="10753344" cy="5840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  <a:tabLst>
                    <a:tab pos="2748280" algn="l"/>
                    <a:tab pos="5471160" algn="l"/>
                    <a:tab pos="84099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3倍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2倍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1.5倍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45_2#9f3475b0f.choices?vop=1&amp;pid=d770465a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9307"/>
                <a:ext cx="10753344" cy="584073"/>
              </a:xfrm>
              <a:prstGeom prst="rect">
                <a:avLst/>
              </a:prstGeom>
              <a:blipFill rotWithShape="1">
                <a:blip r:embed="rId2"/>
                <a:stretch>
                  <a:fillRect l="-4" t="-23" b="-86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7_1#9f3475b0f?vop=1&amp;vop=1&amp;pid=d770465a5&amp;color=0,0,0&amp;vtp=1&amp;bt=1&amp;bbb=1&amp;hb=1"/>
              <p:cNvSpPr/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设气泡初、末态的体积分别为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，初态时气泡的压强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深处时气泡的压强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，即气泡的体积变为原来的1.5倍，故C正确.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47_1#9f3475b0f?vop=1&amp;vop=1&amp;pid=d770465a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789" b="-3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8_1#9f3475b0f?vop=1&amp;vop=1&amp;pid=d770465a5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易错分析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求液体中密封气体压强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，不能只考虑气体上方液体产生的压强，还要考虑液体上方大气压强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未考虑大气压强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，就会错选B.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2632d135.fixed?pid=a894b4496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42632d135.fixed?pid=a894b449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气体的等温变化</a:t>
            </a:r>
            <a:endParaRPr lang="en-US" altLang="zh-CN" sz="4400" dirty="0"/>
          </a:p>
        </p:txBody>
      </p:sp>
      <p:pic>
        <p:nvPicPr>
          <p:cNvPr id="4" name="C_3#42632d135.fixed?pid=a894b449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2632d135.fixed?pid=a894b449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9_1#5fb4d1f11?vop=1&amp;pid=42632d135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[江苏南京金陵中学2025高二下期中]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如图所示，竖直玻璃管内用水银封闭了一段空气柱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与玻璃管的质量相等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.现将玻璃管由静止释放，忽略水银与玻璃管间的摩擦，重力加速度大小为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9_1#5fb4d1f11?vop=1&amp;pid=42632d1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41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49_2#5fb4d1f11?vop=1&amp;pid=42632d13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8464" y="2408877"/>
            <a:ext cx="201168" cy="19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50_1#5fb4d1f11.bracket?vop=1&amp;pid=42632d135&amp;color=0,0,0&amp;vpa=13&amp;vtp=1"/>
          <p:cNvSpPr/>
          <p:nvPr/>
        </p:nvSpPr>
        <p:spPr>
          <a:xfrm>
            <a:off x="1176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9_3#5fb4d1f11.choices?vop=1&amp;pid=42632d135&amp;color=0,0,0&amp;vtp=1&amp;bbb=1"/>
              <p:cNvSpPr/>
              <p:nvPr/>
            </p:nvSpPr>
            <p:spPr>
              <a:xfrm>
                <a:off x="722376" y="44408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A.释放前，封闭气体的压强小于外界大气压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.释放瞬间，玻璃管的加速度大小为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.释放后，封闭气体的压强会一直减小直到不变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.释放后过一段时间，水银柱相对玻璃管静止，此时封闭气体压强等于大气压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9_3#5fb4d1f11.choices?vop=1&amp;pid=42632d13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40877"/>
                <a:ext cx="1075334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1_1#5fb4d1f11?vop=1&amp;vop=1&amp;pid=42632d135&amp;color=0,0,0&amp;vtp=1&amp;bt=1&amp;bbb=1&amp;hb=1"/>
              <p:cNvSpPr/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释放前，对水银柱有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，A错误；释放瞬间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，被封闭气体的压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强来不及变化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，对玻璃管，由牛顿第二定律可得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，可得玻璃管的加速度大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，B正确；释放后，水银柱的加速度小于玻璃管的加速度，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水银柱相对玻璃管向上运动，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封闭气体体积增大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，压强减小，当封闭气体压强和大气压强相等时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，水银柱下降的速度比玻璃管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，故封闭气体的体积继续增大，压强继续减小，水银柱的加速度增大，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玻璃管的加速度减小，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直到二者的速度相等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，然后水银柱又压缩气体，封闭气体压强增大，二者的加速度继续改变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银柱与玻璃管之间一直有相对运动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，故C、D错误.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51_1#5fb4d1f11?vop=1&amp;vop=1&amp;pid=42632d1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764" b="-1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2_1#e3d306e81?vop=1&amp;pid=42632d135&amp;color=0,0,0&amp;vtp=1&amp;bt=1&amp;bbb=1&amp;hb=1"/>
              <p:cNvSpPr/>
              <p:nvPr/>
            </p:nvSpPr>
            <p:spPr>
              <a:xfrm>
                <a:off x="722376" y="972000"/>
                <a:ext cx="10753344" cy="22274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[河北保定八县一中2025高二下联考]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，竖直放置的直玻璃管中用水银柱密封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一段空气柱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，空气柱和水银柱的长度均为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，现将玻璃管以某一初速度沿足够长斜面上滑或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，斜面倾角为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，玻璃管与斜面间的动摩擦因数为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，标准大气压强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，设气体温度不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52_1#e3d306e81?vop=1&amp;pid=42632d1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4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3_1#e3d306e81.bracket?vop=1&amp;pid=42632d135&amp;color=0,0,0&amp;vpa=14&amp;vtp=1&amp;bbb=1"/>
          <p:cNvSpPr/>
          <p:nvPr/>
        </p:nvSpPr>
        <p:spPr>
          <a:xfrm>
            <a:off x="3475101" y="2794450"/>
            <a:ext cx="7302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p:pic>
        <p:nvPicPr>
          <p:cNvPr id="4" name="QC_4_BD.52_3#e3d306e81?htil=1&amp;vop=1&amp;pid=42632d13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9816" y="3669035"/>
            <a:ext cx="612648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52_4#e3d306e81?htil=1&amp;vop=1&amp;pid=42632d13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3256" y="3330707"/>
            <a:ext cx="2039112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52_5#e3d306e81.choices?vop=1&amp;pid=42632d135&amp;color=0,0,0&amp;vtp=1&amp;bbb=1"/>
              <p:cNvSpPr/>
              <p:nvPr/>
            </p:nvSpPr>
            <p:spPr>
              <a:xfrm>
                <a:off x="722376" y="4969007"/>
                <a:ext cx="10753344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A.玻璃管上滑时空气柱压强为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.玻璃管上滑时空气柱长度约为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.玻璃管下滑时空气柱压强为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.玻璃管下滑时空气柱长度约为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4_BD.52_5#e3d306e81.choices?vop=1&amp;pid=42632d13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969007"/>
                <a:ext cx="10753344" cy="847725"/>
              </a:xfrm>
              <a:prstGeom prst="rect">
                <a:avLst/>
              </a:prstGeom>
              <a:blipFill rotWithShape="1">
                <a:blip r:embed="rId4"/>
                <a:stretch>
                  <a:fillRect l="-4" t="-16" b="-63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4_1#e3d306e81?vop=1&amp;vop=1&amp;pid=42632d135&amp;color=0,0,0&amp;vtp=1&amp;bt=1&amp;bbb=1&amp;hb=1"/>
              <p:cNvSpPr/>
              <p:nvPr/>
            </p:nvSpPr>
            <p:spPr>
              <a:xfrm>
                <a:off x="722376" y="972000"/>
                <a:ext cx="10753344" cy="3624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初状态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，当玻璃管上滑时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，对水银柱和玻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璃管整体有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</m:d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，解得加速度大小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选水银柱为研究对象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，由牛顿第二定律有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，代入数据解得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，B正确；当玻璃管下滑时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，对水银柱和玻璃管整体有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</m:d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，解得加速度大小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，选水银柱为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研究对象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，由牛顿第二定律有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54_1#e3d306e81?vop=1&amp;vop=1&amp;pid=42632d1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24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181" b="-12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5_1#4433fb7d4?vop=1&amp;pid=42632d135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[江西南昌2025检测]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小华同学想通过如图所示的装置来测量化学药品氧化钙的体积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，在水平放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置的导热性良好的圆柱形汽缸内用质量为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的活塞密封一部分理想气体，活塞横截面积为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无摩擦地滑动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.缸内放有一形状不规则化学药品氧化钙，初始时气柱的长度为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.现顺时针缓慢旋转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汽缸到开口竖直向上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，待活塞重新稳定后，气柱长度为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，环境温度保持不变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，大气压强恒为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，忽略化学药品热胀冷缩的影响，求：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55_1#4433fb7d4?vop=1&amp;pid=42632d1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175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55_2#4433fb7d4?vop=1&amp;pid=42632d13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0912" y="3430910"/>
            <a:ext cx="2176272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6_1#eb2dfa4f3?vop=1&amp;pid=4433fb7d4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（1）待活塞重新稳定后，汽缸内气体压强；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7_1#eb2dfa4f3?vop=1&amp;vop=1&amp;pid=4433fb7d4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𝟗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𝒎𝒈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57_1#eb2dfa4f3?vop=1&amp;vop=1&amp;pid=4433fb7d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58_1#eb2dfa4f3?vop=1&amp;vop=1&amp;pid=4433fb7d4&amp;color=0,0,0&amp;vtp=1&amp;bbb=1"/>
              <p:cNvSpPr/>
              <p:nvPr/>
            </p:nvSpPr>
            <p:spPr>
              <a:xfrm>
                <a:off x="722376" y="1996064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待活塞重新稳定后，对活塞受力分析，有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58_1#eb2dfa4f3?vop=1&amp;vop=1&amp;pid=4433fb7d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1409700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7ae7b11ce?vop=1&amp;vop=1&amp;pid=c7c55151b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气体分析可知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</m:d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气体分析可知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e>
                    </m:d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7ae7b11ce?vop=1&amp;vop=1&amp;pid=c7c55151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9_1#80ae890a7?vop=1&amp;pid=4433fb7d4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（2）汽缸内放置的化学药品的体积.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0_1#80ae890a7?vop=1&amp;vop=1&amp;pid=4433fb7d4&amp;color=0,0,0&amp;vtp=1&amp;bbb=1"/>
              <p:cNvSpPr/>
              <p:nvPr/>
            </p:nvSpPr>
            <p:spPr>
              <a:xfrm>
                <a:off x="722376" y="1386528"/>
                <a:ext cx="10753344" cy="6065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𝒍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60_1#80ae890a7?vop=1&amp;vop=1&amp;pid=4433fb7d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6552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8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61_1#80ae890a7?vop=1&amp;vop=1&amp;pid=4433fb7d4&amp;color=0,0,0&amp;vtp=1&amp;bbb=1&amp;hb=1"/>
              <p:cNvSpPr/>
              <p:nvPr/>
            </p:nvSpPr>
            <p:spPr>
              <a:xfrm>
                <a:off x="722376" y="2003557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设汽缸内放置的化学药品体积为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气体做等温变化，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解得化学药品的体积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𝑙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61_1#80ae890a7?vop=1&amp;vop=1&amp;pid=4433fb7d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003557"/>
                <a:ext cx="10753344" cy="1409700"/>
              </a:xfrm>
              <a:prstGeom prst="rect">
                <a:avLst/>
              </a:prstGeom>
              <a:blipFill rotWithShape="1">
                <a:blip r:embed="rId2"/>
                <a:stretch>
                  <a:fillRect l="-4" t="-9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2_1#85c587140?vop=1&amp;pid=42632d135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[四川绵阳中学2024检测]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如图所示，一容器由横截面积分别为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的两个汽缸连通而成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器平放在水平地面上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，汽缸内壁光滑.整个容器被通过刚性杆连接的两活塞分隔成三部分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，分别充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有氢气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、空气和氮气.平衡时，氮气的压强和体积分别为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，氢气的体积为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，空气的压强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.现缓慢地将中部的空气全部抽出，抽气过程中氢气和氮气的温度保持不变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，活塞没有到达两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汽缸的连接处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62_1#85c587140?vop=1&amp;pid=42632d1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68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62_2#85c587140?vop=1&amp;pid=42632d13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54880" y="3332803"/>
            <a:ext cx="2679192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3_1#cb603b820?vop=1&amp;pid=85c587140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（1）抽气前氢气的压强；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4_1#cb603b820?vop=1&amp;vop=1&amp;pid=85c587140&amp;color=0,0,0&amp;vtp=1&amp;bbb=1"/>
              <p:cNvSpPr/>
              <p:nvPr/>
            </p:nvSpPr>
            <p:spPr>
              <a:xfrm>
                <a:off x="722376" y="1386528"/>
                <a:ext cx="10753344" cy="5955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den>
                    </m:f>
                    <m:d>
                      <m:d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64_1#cb603b820?vop=1&amp;vop=1&amp;pid=85c5871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95503"/>
              </a:xfrm>
              <a:prstGeom prst="rect">
                <a:avLst/>
              </a:prstGeom>
              <a:blipFill rotWithShape="1">
                <a:blip r:embed="rId1"/>
                <a:stretch>
                  <a:fillRect l="-4" t="-54" b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65_1#cb603b820?vop=1&amp;vop=1&amp;pid=85c587140&amp;color=0,0,0&amp;vtp=1&amp;bbb=1"/>
              <p:cNvSpPr/>
              <p:nvPr/>
            </p:nvSpPr>
            <p:spPr>
              <a:xfrm>
                <a:off x="722376" y="1988190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设抽气前氢气的压强为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，根据力的平衡条件得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为刚性杆的弹力，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65_1#cb603b820?vop=1&amp;vop=1&amp;pid=85c5871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88190"/>
                <a:ext cx="10753344" cy="14097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6_1#b3dd976e7?vop=1&amp;pid=85c587140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（2）抽气后氢气的压强和体积.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7_1#b3dd976e7?vop=1&amp;vop=1&amp;pid=85c587140&amp;color=0,0,0&amp;vtp=1&amp;bbb=1"/>
              <p:cNvSpPr/>
              <p:nvPr/>
            </p:nvSpPr>
            <p:spPr>
              <a:xfrm>
                <a:off x="722376" y="1386528"/>
                <a:ext cx="10753344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den>
                    </m:f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  <m:d>
                          <m:d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</m:d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67_1#b3dd976e7?vop=1&amp;vop=1&amp;pid=85c5871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461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68_1#b3dd976e7?vop=1&amp;vop=1&amp;pid=85c587140&amp;color=0,0,0&amp;vtp=1&amp;bbb=1&amp;hb=1"/>
              <p:cNvSpPr/>
              <p:nvPr/>
            </p:nvSpPr>
            <p:spPr>
              <a:xfrm>
                <a:off x="722376" y="1932628"/>
                <a:ext cx="10753344" cy="241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设抽气后氢气的压强和体积分别为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，氮气的压强和体积分别为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，根据力的平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衡条件有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由于两活塞用刚性杆连接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</m:d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68_1#b3dd976e7?vop=1&amp;vop=1&amp;pid=85c58714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28"/>
                <a:ext cx="10753344" cy="2413000"/>
              </a:xfrm>
              <a:prstGeom prst="rect">
                <a:avLst/>
              </a:prstGeom>
              <a:blipFill rotWithShape="1">
                <a:blip r:embed="rId2"/>
                <a:stretch>
                  <a:fillRect l="-4" t="-13" r="-28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69_1#85c587140?vop=1&amp;vop=1&amp;pid=42632d13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</p:txBody>
      </p:sp>
      <p:sp>
        <p:nvSpPr>
          <p:cNvPr id="3" name="QO_4_EX.69_2#85c587140?vop=1&amp;vop=1&amp;pid=42632d135&amp;color=0,0,0&amp;vtp=1&amp;bbb=1"/>
          <p:cNvSpPr/>
          <p:nvPr/>
        </p:nvSpPr>
        <p:spPr>
          <a:xfrm>
            <a:off x="722376" y="1433137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两活塞用刚性杆连接，抽气后，氢气长度的变化和氮气长度的变化大小相同，如图所示.</a:t>
            </a:r>
            <a:endParaRPr lang="en-US" altLang="zh-CN" sz="2000" dirty="0"/>
          </a:p>
        </p:txBody>
      </p:sp>
      <p:pic>
        <p:nvPicPr>
          <p:cNvPr id="4" name="QO_4_EX.69_3#85c587140?vop=1&amp;vop=1&amp;pid=42632d13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6552" y="1970728"/>
            <a:ext cx="3364992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70_1#85c587140?vop=1&amp;vop=1&amp;pid=42632d135&amp;color=0,0,0&amp;mp=1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相互联系的两部分气体的状态变化的解题方法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）对用来分隔两部分气体的那个物体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活塞、水银柱等）进行受力分析，按其运动状态应用牛顿运动定律或平衡条件列方程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，得出压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强关系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；（2）分析两部分气体的体积关系，注意分隔物的移动使它们的体积发生变化；（3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于各部分气体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，在状态变化前后各自遵循气体实验定律，列方程联立求解.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_1#7ae7b11ce?vop=1&amp;vop=1&amp;pid=c7c55151b&amp;color=0,0,0&amp;vtp=1&amp;bt=1&amp;bbb=1"/>
          <p:cNvSpPr/>
          <p:nvPr/>
        </p:nvSpPr>
        <p:spPr>
          <a:xfrm>
            <a:off x="722376" y="96926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在液体不流动时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，连通的同一种液体（中间液体不间断）的同一水平面的压强是相等的.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d04fff34e?vop=1&amp;pid=c7c55151b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[河南省实验中学2025高二下期中]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如图所示，内径均匀、两端开口的细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管竖直插入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水银槽中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管之间的夹角为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管中有一段长为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的水银柱保持静止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，下列说法中正确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_1#d04fff34e?vop=1&amp;pid=c7c55151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_1#d04fff34e.bracket?vop=1&amp;pid=c7c55151b&amp;color=0,0,0&amp;vpa=2&amp;vtp=1"/>
          <p:cNvSpPr/>
          <p:nvPr/>
        </p:nvSpPr>
        <p:spPr>
          <a:xfrm>
            <a:off x="1430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5_2#d04fff34e?htil=2&amp;vop=1&amp;pid=c7c55151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4135" y="2408877"/>
            <a:ext cx="1280160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d04fff34e.choices?htil=2&amp;vop=1&amp;pid=c7c55151b&amp;color=0,0,0&amp;vtp=1&amp;bbb=1"/>
              <p:cNvSpPr/>
              <p:nvPr/>
            </p:nvSpPr>
            <p:spPr>
              <a:xfrm>
                <a:off x="722376" y="2281877"/>
                <a:ext cx="933602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管内水银面比槽内水银面高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管内水银面比槽内水银面高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管内水银面比槽内水银面高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.管内封闭气体的压强比大气压强小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高的水银柱产生的压强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_3#d04fff34e.choices?htil=2&amp;vop=1&amp;pid=c7c55151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933602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d04fff34e?vop=1&amp;vop=1&amp;pid=c7c55151b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管中的水银柱为研究对象有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𝑔ℎ𝑆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，则管内封闭气体的压强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，则管内封闭气体的压强比大气压强小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高的水银柱产生的压强，且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内水银面要比槽内水银面高出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，故B正确，A、C、D错误.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d04fff34e?vop=1&amp;vop=1&amp;pid=c7c55151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_1#151966e50?vop=1&amp;pid=f805916d9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spc="-10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[江苏南通海安高级中学2025高二下月考]</a:t>
            </a:r>
            <a:r>
              <a:rPr lang="en-US" altLang="zh-CN" sz="2000" b="0" i="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“探究气体等温变化的规律”的实验装置如图甲所示</a:t>
            </a:r>
            <a:r>
              <a:rPr lang="en-US" altLang="zh-CN" sz="2000" b="0" i="0" spc="-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，用</a:t>
            </a:r>
            <a:endParaRPr lang="en-US" altLang="zh-CN" sz="2000" b="0" i="0" spc="-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细软管将针管小孔与压强传感器连接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,密封一定质量的气体，用数据采集器连接计算机测量气体压强.</a:t>
            </a:r>
            <a:endParaRPr lang="en-US" altLang="zh-CN" sz="2000" spc="-100" dirty="0"/>
          </a:p>
        </p:txBody>
      </p:sp>
      <p:pic>
        <p:nvPicPr>
          <p:cNvPr id="3" name="QO_5_BD.8_3#151966e50?iti=1&amp;htil=1&amp;vop=1&amp;pid=f805916d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448" y="1961203"/>
            <a:ext cx="1929384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8_4#151966e50?iti=2&amp;htil=1&amp;vop=1&amp;pid=f805916d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9872" y="2134939"/>
            <a:ext cx="1316736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8_5#151966e50?iti=1&amp;htil=1&amp;vop=1&amp;pid=f805916d9&amp;color=0,0,0&amp;vtp=1"/>
          <p:cNvSpPr/>
          <p:nvPr/>
        </p:nvSpPr>
        <p:spPr>
          <a:xfrm>
            <a:off x="3250565" y="344151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5_BD.8_6#151966e50?iti=2&amp;htil=1&amp;vop=1&amp;pid=f805916d9&amp;color=0,0,0&amp;vtp=1"/>
          <p:cNvSpPr/>
          <p:nvPr/>
        </p:nvSpPr>
        <p:spPr>
          <a:xfrm>
            <a:off x="8622665" y="344151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_1#cc7ab4d5b?vop=1&amp;pid=151966e5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）下列说法正确的是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C_6_AN.10_1#cc7ab4d5b.blank?vop=1&amp;pid=151966e50&amp;color=0,0,0&amp;vpa=3&amp;vtp=1"/>
          <p:cNvSpPr/>
          <p:nvPr/>
        </p:nvSpPr>
        <p:spPr>
          <a:xfrm>
            <a:off x="3383026" y="9311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9_2#cc7ab4d5b.choices?vop=1&amp;pid=151966e50&amp;color=0,0,0&amp;vtp=1&amp;bbb=1"/>
              <p:cNvSpPr/>
              <p:nvPr/>
            </p:nvSpPr>
            <p:spPr>
              <a:xfrm>
                <a:off x="722376" y="143649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A.为节约时间，实验时应快速推拉柱塞和读取数据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.实验中为找到体积与压强的关系，一定要测量空气柱的横截面积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.在柱塞上涂润滑油，可以减小摩擦，使气体压强的测量更准确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.处理数据时采用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图像，是因为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图像更直观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9_2#cc7ab4d5b.choices?vop=1&amp;pid=151966e5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649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8025</Words>
  <Application>WPS 演示</Application>
  <PresentationFormat>宽屏</PresentationFormat>
  <Paragraphs>310</Paragraphs>
  <Slides>46</Slides>
  <Notes>46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7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Cambria Math</vt:lpstr>
      <vt:lpstr>Cambria Math</vt:lpstr>
      <vt:lpstr>仿宋</vt:lpstr>
      <vt:lpstr>仿宋</vt:lpstr>
      <vt:lpstr>Calibri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2025-10-21T09:46:04Z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16501BFC34CA42C7AA09E8BE0836B582_12</vt:lpwstr>
  </property>
  <property fmtid="{D5CDD505-2E9C-101B-9397-08002B2CF9AE}" pid="3" name="KSOProductBuildVer">
    <vt:lpwstr>2052-12.1.0.23125</vt:lpwstr>
  </property>
</Properties>
</file>